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62" r:id="rId5"/>
    <p:sldId id="261" r:id="rId6"/>
    <p:sldId id="259" r:id="rId7"/>
    <p:sldId id="260"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57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C0B28B-857A-4B88-9B5E-9C7D42FE018E}"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C81E5-43A7-41C4-8A4B-0062B270AC4F}" type="slidenum">
              <a:rPr lang="en-US" smtClean="0"/>
              <a:t>‹#›</a:t>
            </a:fld>
            <a:endParaRPr lang="en-US"/>
          </a:p>
        </p:txBody>
      </p:sp>
    </p:spTree>
    <p:extLst>
      <p:ext uri="{BB962C8B-B14F-4D97-AF65-F5344CB8AC3E}">
        <p14:creationId xmlns:p14="http://schemas.microsoft.com/office/powerpoint/2010/main" val="198732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C0B28B-857A-4B88-9B5E-9C7D42FE018E}"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C81E5-43A7-41C4-8A4B-0062B270AC4F}" type="slidenum">
              <a:rPr lang="en-US" smtClean="0"/>
              <a:t>‹#›</a:t>
            </a:fld>
            <a:endParaRPr lang="en-US"/>
          </a:p>
        </p:txBody>
      </p:sp>
    </p:spTree>
    <p:extLst>
      <p:ext uri="{BB962C8B-B14F-4D97-AF65-F5344CB8AC3E}">
        <p14:creationId xmlns:p14="http://schemas.microsoft.com/office/powerpoint/2010/main" val="816162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C0B28B-857A-4B88-9B5E-9C7D42FE018E}"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C81E5-43A7-41C4-8A4B-0062B270AC4F}" type="slidenum">
              <a:rPr lang="en-US" smtClean="0"/>
              <a:t>‹#›</a:t>
            </a:fld>
            <a:endParaRPr lang="en-US"/>
          </a:p>
        </p:txBody>
      </p:sp>
    </p:spTree>
    <p:extLst>
      <p:ext uri="{BB962C8B-B14F-4D97-AF65-F5344CB8AC3E}">
        <p14:creationId xmlns:p14="http://schemas.microsoft.com/office/powerpoint/2010/main" val="1618934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C0B28B-857A-4B88-9B5E-9C7D42FE018E}"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C81E5-43A7-41C4-8A4B-0062B270AC4F}" type="slidenum">
              <a:rPr lang="en-US" smtClean="0"/>
              <a:t>‹#›</a:t>
            </a:fld>
            <a:endParaRPr lang="en-US"/>
          </a:p>
        </p:txBody>
      </p:sp>
    </p:spTree>
    <p:extLst>
      <p:ext uri="{BB962C8B-B14F-4D97-AF65-F5344CB8AC3E}">
        <p14:creationId xmlns:p14="http://schemas.microsoft.com/office/powerpoint/2010/main" val="27456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C0B28B-857A-4B88-9B5E-9C7D42FE018E}" type="datetimeFigureOut">
              <a:rPr lang="en-US" smtClean="0"/>
              <a:t>9/16/2022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C81E5-43A7-41C4-8A4B-0062B270AC4F}" type="slidenum">
              <a:rPr lang="en-US" smtClean="0"/>
              <a:t>‹#›</a:t>
            </a:fld>
            <a:endParaRPr lang="en-US"/>
          </a:p>
        </p:txBody>
      </p:sp>
    </p:spTree>
    <p:extLst>
      <p:ext uri="{BB962C8B-B14F-4D97-AF65-F5344CB8AC3E}">
        <p14:creationId xmlns:p14="http://schemas.microsoft.com/office/powerpoint/2010/main" val="2271431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C0B28B-857A-4B88-9B5E-9C7D42FE018E}" type="datetimeFigureOut">
              <a:rPr lang="en-US" smtClean="0"/>
              <a:t>9/16/2022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C81E5-43A7-41C4-8A4B-0062B270AC4F}" type="slidenum">
              <a:rPr lang="en-US" smtClean="0"/>
              <a:t>‹#›</a:t>
            </a:fld>
            <a:endParaRPr lang="en-US"/>
          </a:p>
        </p:txBody>
      </p:sp>
    </p:spTree>
    <p:extLst>
      <p:ext uri="{BB962C8B-B14F-4D97-AF65-F5344CB8AC3E}">
        <p14:creationId xmlns:p14="http://schemas.microsoft.com/office/powerpoint/2010/main" val="720255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C0B28B-857A-4B88-9B5E-9C7D42FE018E}" type="datetimeFigureOut">
              <a:rPr lang="en-US" smtClean="0"/>
              <a:t>9/16/2022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3C81E5-43A7-41C4-8A4B-0062B270AC4F}" type="slidenum">
              <a:rPr lang="en-US" smtClean="0"/>
              <a:t>‹#›</a:t>
            </a:fld>
            <a:endParaRPr lang="en-US"/>
          </a:p>
        </p:txBody>
      </p:sp>
    </p:spTree>
    <p:extLst>
      <p:ext uri="{BB962C8B-B14F-4D97-AF65-F5344CB8AC3E}">
        <p14:creationId xmlns:p14="http://schemas.microsoft.com/office/powerpoint/2010/main" val="5737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C0B28B-857A-4B88-9B5E-9C7D42FE018E}" type="datetimeFigureOut">
              <a:rPr lang="en-US" smtClean="0"/>
              <a:t>9/16/2022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3C81E5-43A7-41C4-8A4B-0062B270AC4F}" type="slidenum">
              <a:rPr lang="en-US" smtClean="0"/>
              <a:t>‹#›</a:t>
            </a:fld>
            <a:endParaRPr lang="en-US"/>
          </a:p>
        </p:txBody>
      </p:sp>
    </p:spTree>
    <p:extLst>
      <p:ext uri="{BB962C8B-B14F-4D97-AF65-F5344CB8AC3E}">
        <p14:creationId xmlns:p14="http://schemas.microsoft.com/office/powerpoint/2010/main" val="4145172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0B28B-857A-4B88-9B5E-9C7D42FE018E}" type="datetimeFigureOut">
              <a:rPr lang="en-US" smtClean="0"/>
              <a:t>9/16/2022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3C81E5-43A7-41C4-8A4B-0062B270AC4F}" type="slidenum">
              <a:rPr lang="en-US" smtClean="0"/>
              <a:t>‹#›</a:t>
            </a:fld>
            <a:endParaRPr lang="en-US"/>
          </a:p>
        </p:txBody>
      </p:sp>
    </p:spTree>
    <p:extLst>
      <p:ext uri="{BB962C8B-B14F-4D97-AF65-F5344CB8AC3E}">
        <p14:creationId xmlns:p14="http://schemas.microsoft.com/office/powerpoint/2010/main" val="3633392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C0B28B-857A-4B88-9B5E-9C7D42FE018E}" type="datetimeFigureOut">
              <a:rPr lang="en-US" smtClean="0"/>
              <a:t>9/16/2022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C81E5-43A7-41C4-8A4B-0062B270AC4F}" type="slidenum">
              <a:rPr lang="en-US" smtClean="0"/>
              <a:t>‹#›</a:t>
            </a:fld>
            <a:endParaRPr lang="en-US"/>
          </a:p>
        </p:txBody>
      </p:sp>
    </p:spTree>
    <p:extLst>
      <p:ext uri="{BB962C8B-B14F-4D97-AF65-F5344CB8AC3E}">
        <p14:creationId xmlns:p14="http://schemas.microsoft.com/office/powerpoint/2010/main" val="1317862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C0B28B-857A-4B88-9B5E-9C7D42FE018E}" type="datetimeFigureOut">
              <a:rPr lang="en-US" smtClean="0"/>
              <a:t>9/16/2022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C81E5-43A7-41C4-8A4B-0062B270AC4F}" type="slidenum">
              <a:rPr lang="en-US" smtClean="0"/>
              <a:t>‹#›</a:t>
            </a:fld>
            <a:endParaRPr lang="en-US"/>
          </a:p>
        </p:txBody>
      </p:sp>
    </p:spTree>
    <p:extLst>
      <p:ext uri="{BB962C8B-B14F-4D97-AF65-F5344CB8AC3E}">
        <p14:creationId xmlns:p14="http://schemas.microsoft.com/office/powerpoint/2010/main" val="2562220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C0B28B-857A-4B88-9B5E-9C7D42FE018E}" type="datetimeFigureOut">
              <a:rPr lang="en-US" smtClean="0"/>
              <a:t>9/16/2022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C81E5-43A7-41C4-8A4B-0062B270AC4F}" type="slidenum">
              <a:rPr lang="en-US" smtClean="0"/>
              <a:t>‹#›</a:t>
            </a:fld>
            <a:endParaRPr lang="en-US"/>
          </a:p>
        </p:txBody>
      </p:sp>
    </p:spTree>
    <p:extLst>
      <p:ext uri="{BB962C8B-B14F-4D97-AF65-F5344CB8AC3E}">
        <p14:creationId xmlns:p14="http://schemas.microsoft.com/office/powerpoint/2010/main" val="78841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erriam-webster.com/dictionary/steadfastness" TargetMode="External"/><Relationship Id="rId2" Type="http://schemas.openxmlformats.org/officeDocument/2006/relationships/hyperlink" Target="http://www.merriam-webster.com/dictionary/perseverin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bEWO9JljMCY"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2099" y="428878"/>
            <a:ext cx="10641701" cy="5748085"/>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How would you define perseverance?</a:t>
            </a:r>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What do you </a:t>
            </a:r>
            <a:r>
              <a:rPr lang="en-US"/>
              <a:t>think perseverance </a:t>
            </a:r>
            <a:r>
              <a:rPr lang="en-US" dirty="0"/>
              <a:t>looks like?</a:t>
            </a:r>
          </a:p>
        </p:txBody>
      </p:sp>
    </p:spTree>
    <p:extLst>
      <p:ext uri="{BB962C8B-B14F-4D97-AF65-F5344CB8AC3E}">
        <p14:creationId xmlns:p14="http://schemas.microsoft.com/office/powerpoint/2010/main" val="58090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61117"/>
            <a:ext cx="9144000" cy="2387600"/>
          </a:xfrm>
        </p:spPr>
        <p:txBody>
          <a:bodyPr/>
          <a:lstStyle/>
          <a:p>
            <a:r>
              <a:rPr lang="en-US" dirty="0"/>
              <a:t>Perseverance</a:t>
            </a:r>
          </a:p>
        </p:txBody>
      </p:sp>
      <p:sp>
        <p:nvSpPr>
          <p:cNvPr id="3" name="Subtitle 2"/>
          <p:cNvSpPr>
            <a:spLocks noGrp="1"/>
          </p:cNvSpPr>
          <p:nvPr>
            <p:ph type="subTitle" idx="1"/>
          </p:nvPr>
        </p:nvSpPr>
        <p:spPr/>
        <p:txBody>
          <a:bodyPr>
            <a:normAutofit fontScale="70000" lnSpcReduction="20000"/>
          </a:bodyPr>
          <a:lstStyle/>
          <a:p>
            <a:r>
              <a:rPr lang="en-US" dirty="0"/>
              <a:t>Perseverance involves the voluntary continuation of a goal-directed action despite the presence of challenges, difficulties, and discouragement. There are two vectors of perseverance. It requires both </a:t>
            </a:r>
            <a:r>
              <a:rPr lang="en-US" i="1" dirty="0"/>
              <a:t>effort</a:t>
            </a:r>
            <a:r>
              <a:rPr lang="en-US" dirty="0"/>
              <a:t> for a task and </a:t>
            </a:r>
            <a:r>
              <a:rPr lang="en-US" i="1" dirty="0"/>
              <a:t>duration</a:t>
            </a:r>
            <a:r>
              <a:rPr lang="en-US" dirty="0"/>
              <a:t> to keep the task up. (ViaCharacter.org)</a:t>
            </a:r>
          </a:p>
          <a:p>
            <a:endParaRPr lang="en-US" dirty="0"/>
          </a:p>
          <a:p>
            <a:r>
              <a:rPr lang="en-US" dirty="0"/>
              <a:t>continued effort to do or achieve something despite difficulties, failure, or opposition </a:t>
            </a:r>
            <a:r>
              <a:rPr lang="en-US" b="1" dirty="0"/>
              <a:t>:</a:t>
            </a:r>
            <a:r>
              <a:rPr lang="en-US" dirty="0"/>
              <a:t>  the action or condition or an instance of </a:t>
            </a:r>
            <a:r>
              <a:rPr lang="en-US" dirty="0">
                <a:hlinkClick r:id="rId2"/>
              </a:rPr>
              <a:t>persevering</a:t>
            </a:r>
            <a:r>
              <a:rPr lang="en-US" dirty="0"/>
              <a:t> </a:t>
            </a:r>
            <a:r>
              <a:rPr lang="en-US" b="1" dirty="0"/>
              <a:t>:</a:t>
            </a:r>
            <a:r>
              <a:rPr lang="en-US" dirty="0"/>
              <a:t>  </a:t>
            </a:r>
            <a:r>
              <a:rPr lang="en-US" dirty="0">
                <a:hlinkClick r:id="rId3"/>
              </a:rPr>
              <a:t>steadfastness</a:t>
            </a:r>
            <a:r>
              <a:rPr lang="en-US" dirty="0"/>
              <a:t>  (</a:t>
            </a:r>
            <a:r>
              <a:rPr lang="en-US" dirty="0" err="1"/>
              <a:t>Merrian</a:t>
            </a:r>
            <a:r>
              <a:rPr lang="en-US" dirty="0"/>
              <a:t> -Webster Dictionary)  </a:t>
            </a:r>
          </a:p>
        </p:txBody>
      </p:sp>
    </p:spTree>
    <p:extLst>
      <p:ext uri="{BB962C8B-B14F-4D97-AF65-F5344CB8AC3E}">
        <p14:creationId xmlns:p14="http://schemas.microsoft.com/office/powerpoint/2010/main" val="321210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2552" y="4470400"/>
            <a:ext cx="9144000" cy="2387600"/>
          </a:xfrm>
        </p:spPr>
        <p:txBody>
          <a:bodyPr>
            <a:noAutofit/>
          </a:bodyPr>
          <a:lstStyle/>
          <a:p>
            <a:r>
              <a:rPr lang="en-US" sz="4800" dirty="0"/>
              <a:t>Perseverance can be seen in the larger virtue category of Courage.</a:t>
            </a:r>
            <a:br>
              <a:rPr lang="en-US" sz="4800" dirty="0"/>
            </a:br>
            <a:br>
              <a:rPr lang="en-US" sz="4800" dirty="0"/>
            </a:br>
            <a:r>
              <a:rPr lang="en-US" sz="4800" dirty="0" err="1"/>
              <a:t>Courage</a:t>
            </a:r>
            <a:r>
              <a:rPr lang="en-US" sz="4800" dirty="0"/>
              <a:t> describes strengths that deal with overcoming fear. These strengths can manifest themselves inwardly or outwardly as they are composed of cognitions, emotions, motivations and decisions.</a:t>
            </a:r>
            <a:br>
              <a:rPr lang="en-US" sz="4800" dirty="0"/>
            </a:br>
            <a:endParaRPr lang="en-US" sz="4800" dirty="0"/>
          </a:p>
        </p:txBody>
      </p:sp>
      <p:sp>
        <p:nvSpPr>
          <p:cNvPr id="4" name="Rectangle 3"/>
          <p:cNvSpPr/>
          <p:nvPr/>
        </p:nvSpPr>
        <p:spPr>
          <a:xfrm>
            <a:off x="7132969" y="6231788"/>
            <a:ext cx="3218253" cy="369332"/>
          </a:xfrm>
          <a:prstGeom prst="rect">
            <a:avLst/>
          </a:prstGeom>
        </p:spPr>
        <p:txBody>
          <a:bodyPr wrap="none">
            <a:spAutoFit/>
          </a:bodyPr>
          <a:lstStyle/>
          <a:p>
            <a:r>
              <a:rPr lang="en-US" i="1" dirty="0"/>
              <a:t>Definition from ViaCharacter.org</a:t>
            </a:r>
          </a:p>
        </p:txBody>
      </p:sp>
    </p:spTree>
    <p:extLst>
      <p:ext uri="{BB962C8B-B14F-4D97-AF65-F5344CB8AC3E}">
        <p14:creationId xmlns:p14="http://schemas.microsoft.com/office/powerpoint/2010/main" val="1599207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8138" y="914400"/>
            <a:ext cx="5656333" cy="830997"/>
          </a:xfrm>
          <a:prstGeom prst="rect">
            <a:avLst/>
          </a:prstGeom>
          <a:noFill/>
        </p:spPr>
        <p:txBody>
          <a:bodyPr wrap="square" rtlCol="0">
            <a:spAutoFit/>
          </a:bodyPr>
          <a:lstStyle/>
          <a:p>
            <a:pPr algn="ctr"/>
            <a:r>
              <a:rPr lang="en-US" sz="4800" dirty="0"/>
              <a:t>Titan Creed</a:t>
            </a:r>
          </a:p>
        </p:txBody>
      </p:sp>
      <p:sp>
        <p:nvSpPr>
          <p:cNvPr id="3" name="TextBox 2"/>
          <p:cNvSpPr txBox="1"/>
          <p:nvPr/>
        </p:nvSpPr>
        <p:spPr>
          <a:xfrm>
            <a:off x="1262357" y="2500439"/>
            <a:ext cx="9807547" cy="2308324"/>
          </a:xfrm>
          <a:prstGeom prst="rect">
            <a:avLst/>
          </a:prstGeom>
          <a:noFill/>
        </p:spPr>
        <p:txBody>
          <a:bodyPr wrap="square" rtlCol="0">
            <a:spAutoFit/>
          </a:bodyPr>
          <a:lstStyle/>
          <a:p>
            <a:r>
              <a:rPr lang="en-US" sz="3600" dirty="0"/>
              <a:t>Titan’s endeavor to…</a:t>
            </a:r>
          </a:p>
          <a:p>
            <a:endParaRPr lang="en-US" sz="3600" dirty="0"/>
          </a:p>
          <a:p>
            <a:r>
              <a:rPr lang="en-US" sz="3600" dirty="0"/>
              <a:t>Striving to be our best, do our best, and give our best to the world </a:t>
            </a:r>
          </a:p>
        </p:txBody>
      </p:sp>
    </p:spTree>
    <p:extLst>
      <p:ext uri="{BB962C8B-B14F-4D97-AF65-F5344CB8AC3E}">
        <p14:creationId xmlns:p14="http://schemas.microsoft.com/office/powerpoint/2010/main" val="851744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8205" y="2199527"/>
            <a:ext cx="8059668" cy="3323987"/>
          </a:xfrm>
          <a:prstGeom prst="rect">
            <a:avLst/>
          </a:prstGeom>
        </p:spPr>
        <p:txBody>
          <a:bodyPr wrap="square">
            <a:spAutoFit/>
          </a:bodyPr>
          <a:lstStyle/>
          <a:p>
            <a:r>
              <a:rPr lang="en-US" sz="2400" dirty="0"/>
              <a:t>Here is a short video clip that shows courage, bravery, and perseverance in action. It is of Billy Matthews, an 8-year-old with cerebral palsy that is running with a walker in the final leg of a triathlon in the United Kingdom. Billy challenged himself in this triathlon to  complete a 100-meter lake swim, a 4,000-meter bike ride and a 1,300-meter run, according to the Facebook page. This would be incredibly difficult for someone with cerebral palsy.</a:t>
            </a:r>
          </a:p>
          <a:p>
            <a:endParaRPr lang="en-US" dirty="0"/>
          </a:p>
        </p:txBody>
      </p:sp>
      <p:sp>
        <p:nvSpPr>
          <p:cNvPr id="5" name="TextBox 4"/>
          <p:cNvSpPr txBox="1"/>
          <p:nvPr/>
        </p:nvSpPr>
        <p:spPr>
          <a:xfrm>
            <a:off x="0" y="857755"/>
            <a:ext cx="12016672" cy="707886"/>
          </a:xfrm>
          <a:prstGeom prst="rect">
            <a:avLst/>
          </a:prstGeom>
          <a:noFill/>
        </p:spPr>
        <p:txBody>
          <a:bodyPr wrap="square" rtlCol="0">
            <a:spAutoFit/>
          </a:bodyPr>
          <a:lstStyle/>
          <a:p>
            <a:pPr algn="ctr"/>
            <a:r>
              <a:rPr lang="en-US" sz="4000" dirty="0"/>
              <a:t>A glimpse of perseverance</a:t>
            </a:r>
          </a:p>
        </p:txBody>
      </p:sp>
    </p:spTree>
    <p:extLst>
      <p:ext uri="{BB962C8B-B14F-4D97-AF65-F5344CB8AC3E}">
        <p14:creationId xmlns:p14="http://schemas.microsoft.com/office/powerpoint/2010/main" val="146037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10517" y="5750173"/>
            <a:ext cx="2370966" cy="369332"/>
          </a:xfrm>
          <a:prstGeom prst="rect">
            <a:avLst/>
          </a:prstGeom>
          <a:noFill/>
        </p:spPr>
        <p:txBody>
          <a:bodyPr wrap="square" rtlCol="0">
            <a:spAutoFit/>
          </a:bodyPr>
          <a:lstStyle/>
          <a:p>
            <a:r>
              <a:rPr lang="en-US" dirty="0">
                <a:solidFill>
                  <a:schemeClr val="bg1"/>
                </a:solidFill>
                <a:hlinkClick r:id="rId2"/>
              </a:rPr>
              <a:t>LINK TO YouTube</a:t>
            </a:r>
            <a:endParaRPr lang="en-US" dirty="0">
              <a:solidFill>
                <a:schemeClr val="bg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3013" y="1257300"/>
            <a:ext cx="9705975"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397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25853"/>
            <a:ext cx="9144000" cy="892554"/>
          </a:xfrm>
        </p:spPr>
        <p:txBody>
          <a:bodyPr>
            <a:normAutofit fontScale="90000"/>
          </a:bodyPr>
          <a:lstStyle/>
          <a:p>
            <a:r>
              <a:rPr lang="en-US" dirty="0"/>
              <a:t>Questions to think through Perseverance </a:t>
            </a:r>
          </a:p>
        </p:txBody>
      </p:sp>
      <p:sp>
        <p:nvSpPr>
          <p:cNvPr id="3" name="Subtitle 2"/>
          <p:cNvSpPr>
            <a:spLocks noGrp="1"/>
          </p:cNvSpPr>
          <p:nvPr>
            <p:ph type="subTitle" idx="1"/>
          </p:nvPr>
        </p:nvSpPr>
        <p:spPr>
          <a:xfrm>
            <a:off x="1524000" y="1828800"/>
            <a:ext cx="9144000" cy="4466804"/>
          </a:xfrm>
        </p:spPr>
        <p:txBody>
          <a:bodyPr>
            <a:normAutofit fontScale="47500" lnSpcReduction="20000"/>
          </a:bodyPr>
          <a:lstStyle/>
          <a:p>
            <a:pPr marL="342900" indent="-342900" algn="l">
              <a:lnSpc>
                <a:spcPct val="170000"/>
              </a:lnSpc>
              <a:buFont typeface="Arial" panose="020B0604020202020204" pitchFamily="34" charset="0"/>
              <a:buChar char="•"/>
            </a:pPr>
            <a:r>
              <a:rPr lang="en-US" sz="3400" dirty="0"/>
              <a:t>Do you think it was easy for Billy to leave the safety of his walker?</a:t>
            </a:r>
          </a:p>
          <a:p>
            <a:pPr marL="342900" indent="-342900" algn="l">
              <a:lnSpc>
                <a:spcPct val="170000"/>
              </a:lnSpc>
              <a:buFont typeface="Arial" panose="020B0604020202020204" pitchFamily="34" charset="0"/>
              <a:buChar char="•"/>
            </a:pPr>
            <a:r>
              <a:rPr lang="en-US" sz="3400" dirty="0"/>
              <a:t>Would it be difficult to get up after falling once? After the second time?</a:t>
            </a:r>
          </a:p>
          <a:p>
            <a:pPr marL="342900" indent="-342900" algn="l">
              <a:lnSpc>
                <a:spcPct val="170000"/>
              </a:lnSpc>
              <a:buFont typeface="Arial" panose="020B0604020202020204" pitchFamily="34" charset="0"/>
              <a:buChar char="•"/>
            </a:pPr>
            <a:r>
              <a:rPr lang="en-US" sz="3400" dirty="0"/>
              <a:t>What would drive him to get up twice and keep running to the finish?</a:t>
            </a:r>
          </a:p>
          <a:p>
            <a:pPr marL="342900" indent="-342900" algn="l">
              <a:lnSpc>
                <a:spcPct val="170000"/>
              </a:lnSpc>
              <a:buFont typeface="Arial" panose="020B0604020202020204" pitchFamily="34" charset="0"/>
              <a:buChar char="•"/>
            </a:pPr>
            <a:r>
              <a:rPr lang="en-US" sz="3400" dirty="0"/>
              <a:t>It is easy for you to show perseverance through difficult times?</a:t>
            </a:r>
          </a:p>
          <a:p>
            <a:pPr marL="342900" indent="-342900" algn="l">
              <a:lnSpc>
                <a:spcPct val="170000"/>
              </a:lnSpc>
              <a:buFont typeface="Arial" panose="020B0604020202020204" pitchFamily="34" charset="0"/>
              <a:buChar char="•"/>
            </a:pPr>
            <a:r>
              <a:rPr lang="en-US" sz="3400" dirty="0"/>
              <a:t>What ways have you demonstrated perseverance in the past?</a:t>
            </a:r>
          </a:p>
          <a:p>
            <a:pPr marL="342900" indent="-342900" algn="l">
              <a:lnSpc>
                <a:spcPct val="170000"/>
              </a:lnSpc>
              <a:buFont typeface="Arial" panose="020B0604020202020204" pitchFamily="34" charset="0"/>
              <a:buChar char="•"/>
            </a:pPr>
            <a:r>
              <a:rPr lang="en-US" sz="3400" dirty="0"/>
              <a:t>What are some ways that we can live out perseverance at school?</a:t>
            </a:r>
          </a:p>
          <a:p>
            <a:pPr marL="342900" indent="-342900" algn="l">
              <a:lnSpc>
                <a:spcPct val="170000"/>
              </a:lnSpc>
              <a:buFont typeface="Arial" panose="020B0604020202020204" pitchFamily="34" charset="0"/>
              <a:buChar char="•"/>
            </a:pPr>
            <a:r>
              <a:rPr lang="en-US" sz="3400" dirty="0"/>
              <a:t>What are some ways that we can live out perseverance outside of school?</a:t>
            </a:r>
          </a:p>
          <a:p>
            <a:pPr marL="342900" indent="-342900" algn="l">
              <a:lnSpc>
                <a:spcPct val="170000"/>
              </a:lnSpc>
              <a:buFont typeface="Arial" panose="020B0604020202020204" pitchFamily="34" charset="0"/>
              <a:buChar char="•"/>
            </a:pPr>
            <a:r>
              <a:rPr lang="en-US" sz="3400" dirty="0"/>
              <a:t>Who is someone that you feel has modeled perseverance for you?</a:t>
            </a:r>
          </a:p>
          <a:p>
            <a:pPr marL="342900" indent="-342900" algn="l">
              <a:lnSpc>
                <a:spcPct val="170000"/>
              </a:lnSpc>
              <a:buFont typeface="Arial" panose="020B0604020202020204" pitchFamily="34" charset="0"/>
              <a:buChar char="•"/>
            </a:pPr>
            <a:r>
              <a:rPr lang="en-US" sz="3400" dirty="0"/>
              <a:t> Why would the character trait of perseverance be important to living a life characterized by character?</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995892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Practical Ideas to developing perseverance</a:t>
            </a:r>
          </a:p>
        </p:txBody>
      </p:sp>
      <p:sp>
        <p:nvSpPr>
          <p:cNvPr id="3" name="Content Placeholder 2"/>
          <p:cNvSpPr>
            <a:spLocks noGrp="1"/>
          </p:cNvSpPr>
          <p:nvPr>
            <p:ph idx="1"/>
          </p:nvPr>
        </p:nvSpPr>
        <p:spPr/>
        <p:txBody>
          <a:bodyPr/>
          <a:lstStyle/>
          <a:p>
            <a:r>
              <a:rPr lang="en-US" dirty="0"/>
              <a:t>Set five small goals weekly. Break them into practical steps, accomplish them on time, and monitor your progress from week to week.</a:t>
            </a:r>
          </a:p>
          <a:p>
            <a:r>
              <a:rPr lang="en-US" dirty="0"/>
              <a:t>Keep a checklist of things to do and regularly update it.</a:t>
            </a:r>
          </a:p>
          <a:p>
            <a:r>
              <a:rPr lang="en-US" dirty="0"/>
              <a:t>Select a role-model who exemplifies perseverance and determine how you can follow her/his footsteps.</a:t>
            </a:r>
          </a:p>
          <a:p>
            <a:r>
              <a:rPr lang="en-US" dirty="0"/>
              <a:t>What other things could you do to develop the habit of perseverance in your daily life?</a:t>
            </a:r>
          </a:p>
          <a:p>
            <a:pPr marL="0" indent="0" algn="r">
              <a:buNone/>
            </a:pPr>
            <a:endParaRPr lang="en-US" sz="1800" i="1" dirty="0"/>
          </a:p>
          <a:p>
            <a:pPr marL="0" indent="0" algn="r">
              <a:buNone/>
            </a:pPr>
            <a:r>
              <a:rPr lang="en-US" sz="1800" i="1" dirty="0"/>
              <a:t>From Viacharacter.org</a:t>
            </a:r>
          </a:p>
          <a:p>
            <a:pPr marL="0" indent="0">
              <a:buNone/>
            </a:pPr>
            <a:endParaRPr lang="en-US" dirty="0"/>
          </a:p>
        </p:txBody>
      </p:sp>
    </p:spTree>
    <p:extLst>
      <p:ext uri="{BB962C8B-B14F-4D97-AF65-F5344CB8AC3E}">
        <p14:creationId xmlns:p14="http://schemas.microsoft.com/office/powerpoint/2010/main" val="4260219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9099</TotalTime>
  <Words>471</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Perseverance</vt:lpstr>
      <vt:lpstr>Perseverance can be seen in the larger virtue category of Courage.  Courage describes strengths that deal with overcoming fear. These strengths can manifest themselves inwardly or outwardly as they are composed of cognitions, emotions, motivations and decisions. </vt:lpstr>
      <vt:lpstr>PowerPoint Presentation</vt:lpstr>
      <vt:lpstr>PowerPoint Presentation</vt:lpstr>
      <vt:lpstr>PowerPoint Presentation</vt:lpstr>
      <vt:lpstr>Questions to think through Perseverance </vt:lpstr>
      <vt:lpstr>Practical Ideas to developing perseverance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Perseverance</dc:title>
  <dc:creator>Hugh - Stephanie Di Pretore</dc:creator>
  <cp:lastModifiedBy>TCA Matt Brunk</cp:lastModifiedBy>
  <cp:revision>10</cp:revision>
  <dcterms:created xsi:type="dcterms:W3CDTF">2015-09-11T11:33:56Z</dcterms:created>
  <dcterms:modified xsi:type="dcterms:W3CDTF">2022-09-16T21:24:31Z</dcterms:modified>
</cp:coreProperties>
</file>